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9" r:id="rId2"/>
    <p:sldId id="260" r:id="rId3"/>
    <p:sldId id="261" r:id="rId4"/>
    <p:sldId id="262"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0" autoAdjust="0"/>
    <p:restoredTop sz="94660"/>
  </p:normalViewPr>
  <p:slideViewPr>
    <p:cSldViewPr snapToGrid="0">
      <p:cViewPr varScale="1">
        <p:scale>
          <a:sx n="68" d="100"/>
          <a:sy n="68"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916280-DA30-4DD2-A580-FEF183FD7E42}" type="datetimeFigureOut">
              <a:rPr lang="en-GB" smtClean="0"/>
              <a:t>03/08/2017</a:t>
            </a:fld>
            <a:endParaRPr lang="en-GB"/>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78E811-DB5A-4D14-8BA9-1F91DF650DE1}" type="slidenum">
              <a:rPr lang="en-GB" smtClean="0"/>
              <a:t>‹Nr.›</a:t>
            </a:fld>
            <a:endParaRPr lang="en-GB"/>
          </a:p>
        </p:txBody>
      </p:sp>
    </p:spTree>
    <p:extLst>
      <p:ext uri="{BB962C8B-B14F-4D97-AF65-F5344CB8AC3E}">
        <p14:creationId xmlns:p14="http://schemas.microsoft.com/office/powerpoint/2010/main" val="2350137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A1835999-805D-4A16-8443-E1A271ADC8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B4B20AA5-78FD-4564-9616-158E5EC69B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1268" name="Slide Number Placeholder 3">
            <a:extLst>
              <a:ext uri="{FF2B5EF4-FFF2-40B4-BE49-F238E27FC236}">
                <a16:creationId xmlns:a16="http://schemas.microsoft.com/office/drawing/2014/main" id="{5E966CF4-1216-4900-B453-3ED50808DB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61E715C-33D8-43CC-BD2A-6A3F6CEDD0BF}" type="slidenum">
              <a:rPr lang="en-GB" altLang="en-US"/>
              <a:pPr eaLnBrk="1" hangingPunct="1"/>
              <a:t>1</a:t>
            </a:fld>
            <a:endParaRPr lang="en-GB" altLang="en-US"/>
          </a:p>
        </p:txBody>
      </p:sp>
    </p:spTree>
    <p:extLst>
      <p:ext uri="{BB962C8B-B14F-4D97-AF65-F5344CB8AC3E}">
        <p14:creationId xmlns:p14="http://schemas.microsoft.com/office/powerpoint/2010/main" val="2546727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‹Nr.›</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 Id="rId5" Target="../media/image4.jpeg" Type="http://schemas.openxmlformats.org/officeDocument/2006/relationships/image"/><Relationship Id="rId4" Target="../media/image3.jpeg" Type="http://schemas.openxmlformats.org/officeDocument/2006/relationships/image"/></Relationships>
</file>

<file path=ppt/slides/_rels/slide2.xml.rels><?xml version="1.0" encoding="UTF-8" standalone="yes" ?><Relationships xmlns="http://schemas.openxmlformats.org/package/2006/relationships"><Relationship Id="rId2" Target="../media/image5.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arget="../media/image7.jpeg" Type="http://schemas.openxmlformats.org/officeDocument/2006/relationships/image"/><Relationship Id="rId1" Target="../slideLayouts/slideLayout2.xml" Type="http://schemas.openxmlformats.org/officeDocument/2006/relationships/slideLayout"/></Relationships>
</file>

<file path=ppt/slides/_rels/slide8.xml.rels><?xml version="1.0" encoding="UTF-8" standalone="yes" ?><Relationships xmlns="http://schemas.openxmlformats.org/package/2006/relationships"><Relationship Id="rId2" Target="../media/image8.jpeg" Type="http://schemas.openxmlformats.org/officeDocument/2006/relationships/imag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FE913F94-5C97-4A30-806F-D01FCEE943BC}"/>
              </a:ext>
            </a:extLst>
          </p:cNvPr>
          <p:cNvSpPr>
            <a:spLocks noGrp="1"/>
          </p:cNvSpPr>
          <p:nvPr>
            <p:ph type="ctrTitle"/>
          </p:nvPr>
        </p:nvSpPr>
        <p:spPr>
          <a:xfrm>
            <a:off x="685800" y="152400"/>
            <a:ext cx="8001000" cy="762000"/>
          </a:xfrm>
        </p:spPr>
        <p:txBody>
          <a:bodyPr/>
          <a:lstStyle/>
          <a:p>
            <a:pPr eaLnBrk="1" hangingPunct="1"/>
            <a:r>
              <a:rPr lang="en-US" altLang="en-US" sz="3200" b="1" dirty="0">
                <a:solidFill>
                  <a:srgbClr val="0070C0"/>
                </a:solidFill>
                <a:cs typeface="Calibri" panose="020F0502020204030204" pitchFamily="34" charset="0"/>
              </a:rPr>
              <a:t>Water Sector Trust Fund</a:t>
            </a:r>
            <a:endParaRPr lang="en-US" altLang="en-US" sz="3200" b="1" dirty="0">
              <a:cs typeface="Calibri" panose="020F0502020204030204" pitchFamily="34" charset="0"/>
            </a:endParaRPr>
          </a:p>
        </p:txBody>
      </p:sp>
      <p:sp>
        <p:nvSpPr>
          <p:cNvPr id="3" name="Subtitle 2">
            <a:extLst>
              <a:ext uri="{FF2B5EF4-FFF2-40B4-BE49-F238E27FC236}">
                <a16:creationId xmlns:a16="http://schemas.microsoft.com/office/drawing/2014/main" id="{1545F953-B28D-4A75-A0B1-73DE073BCF65}"/>
              </a:ext>
            </a:extLst>
          </p:cNvPr>
          <p:cNvSpPr>
            <a:spLocks noGrp="1"/>
          </p:cNvSpPr>
          <p:nvPr>
            <p:ph type="subTitle" idx="1"/>
          </p:nvPr>
        </p:nvSpPr>
        <p:spPr>
          <a:xfrm>
            <a:off x="304800" y="647700"/>
            <a:ext cx="8763000" cy="914400"/>
          </a:xfrm>
        </p:spPr>
        <p:txBody>
          <a:bodyPr rtlCol="0">
            <a:normAutofit lnSpcReduction="10000"/>
          </a:bodyPr>
          <a:lstStyle/>
          <a:p>
            <a:pPr eaLnBrk="1" fontAlgn="auto" hangingPunct="1">
              <a:spcAft>
                <a:spcPts val="0"/>
              </a:spcAft>
              <a:defRPr/>
            </a:pPr>
            <a:endParaRPr lang="en-US" dirty="0">
              <a:solidFill>
                <a:schemeClr val="tx1"/>
              </a:solidFill>
            </a:endParaRPr>
          </a:p>
          <a:p>
            <a:pPr eaLnBrk="1" fontAlgn="auto" hangingPunct="1">
              <a:spcAft>
                <a:spcPts val="0"/>
              </a:spcAft>
              <a:defRPr/>
            </a:pPr>
            <a:r>
              <a:rPr lang="en-US" sz="3000" dirty="0">
                <a:solidFill>
                  <a:schemeClr val="tx1"/>
                </a:solidFill>
                <a:cs typeface="Calibri" pitchFamily="34" charset="0"/>
              </a:rPr>
              <a:t>Sanitation and the law</a:t>
            </a:r>
          </a:p>
        </p:txBody>
      </p:sp>
      <p:sp>
        <p:nvSpPr>
          <p:cNvPr id="5" name="Slide Number Placeholder 4">
            <a:extLst>
              <a:ext uri="{FF2B5EF4-FFF2-40B4-BE49-F238E27FC236}">
                <a16:creationId xmlns:a16="http://schemas.microsoft.com/office/drawing/2014/main" id="{430B2BBA-B852-40C9-89B8-D63F50AB47E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F0172A4-BE82-4CAD-BE48-B548D30A2816}" type="slidenum">
              <a:rPr lang="en-US" altLang="en-US">
                <a:solidFill>
                  <a:srgbClr val="898989"/>
                </a:solidFill>
                <a:latin typeface="Calibri" panose="020F0502020204030204" pitchFamily="34" charset="0"/>
              </a:rPr>
              <a:pPr eaLnBrk="1" hangingPunct="1"/>
              <a:t>1</a:t>
            </a:fld>
            <a:endParaRPr lang="en-US" altLang="en-US">
              <a:solidFill>
                <a:srgbClr val="898989"/>
              </a:solidFill>
              <a:latin typeface="Calibri" panose="020F0502020204030204" pitchFamily="34" charset="0"/>
            </a:endParaRPr>
          </a:p>
        </p:txBody>
      </p:sp>
      <p:pic>
        <p:nvPicPr>
          <p:cNvPr id="2054" name="Picture 6">
            <a:extLst>
              <a:ext uri="{FF2B5EF4-FFF2-40B4-BE49-F238E27FC236}">
                <a16:creationId xmlns:a16="http://schemas.microsoft.com/office/drawing/2014/main" id="{E23FEBA8-ABD5-4011-AEB8-33F0C927FB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7316" r="17316" b="240"/>
          <a:stretch>
            <a:fillRect/>
          </a:stretch>
        </p:blipFill>
        <p:spPr bwMode="auto">
          <a:xfrm>
            <a:off x="2933199" y="2209800"/>
            <a:ext cx="2773363"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C:\Users\HP\Desktop\Bilder\Gulper\SAM_2267.JPG">
            <a:extLst>
              <a:ext uri="{FF2B5EF4-FFF2-40B4-BE49-F238E27FC236}">
                <a16:creationId xmlns:a16="http://schemas.microsoft.com/office/drawing/2014/main" id="{369980BA-ADA8-4A02-BF71-D3ADD13DF5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686" y="2093913"/>
            <a:ext cx="196215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8" descr="C:\Users\HP\Desktop\Bilder\SaniGo Testing\DSC04453.JPG">
            <a:extLst>
              <a:ext uri="{FF2B5EF4-FFF2-40B4-BE49-F238E27FC236}">
                <a16:creationId xmlns:a16="http://schemas.microsoft.com/office/drawing/2014/main" id="{3E088B8F-57F3-4EA7-BEF5-31453BB7501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27654" t="2" r="27179" b="2138"/>
          <a:stretch>
            <a:fillRect/>
          </a:stretch>
        </p:blipFill>
        <p:spPr bwMode="auto">
          <a:xfrm>
            <a:off x="6257925" y="2108200"/>
            <a:ext cx="2035175" cy="24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D26B0944-DB1D-405C-B2BD-D064D52C8DDF}"/>
              </a:ext>
            </a:extLst>
          </p:cNvPr>
          <p:cNvSpPr txBox="1"/>
          <p:nvPr/>
        </p:nvSpPr>
        <p:spPr>
          <a:xfrm>
            <a:off x="6348291" y="5894686"/>
            <a:ext cx="2635250" cy="461665"/>
          </a:xfrm>
          <a:prstGeom prst="rect">
            <a:avLst/>
          </a:prstGeom>
          <a:noFill/>
        </p:spPr>
        <p:txBody>
          <a:bodyPr wrap="square" rtlCol="0">
            <a:spAutoFit/>
          </a:bodyPr>
          <a:lstStyle/>
          <a:p>
            <a:pPr algn="r"/>
            <a:r>
              <a:rPr lang="de-DE" sz="1200" dirty="0"/>
              <a:t>Version:2.0</a:t>
            </a:r>
            <a:br>
              <a:rPr lang="de-DE" sz="1200" dirty="0"/>
            </a:br>
            <a:r>
              <a:rPr lang="de-DE" sz="1200" dirty="0"/>
              <a:t>Last Update: August 2017</a:t>
            </a:r>
            <a:endParaRPr lang="en-GB" sz="1200" dirty="0"/>
          </a:p>
        </p:txBody>
      </p:sp>
    </p:spTree>
    <p:extLst>
      <p:ext uri="{BB962C8B-B14F-4D97-AF65-F5344CB8AC3E}">
        <p14:creationId xmlns:p14="http://schemas.microsoft.com/office/powerpoint/2010/main" val="71173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C870BC0-74EB-479D-9403-7D2D47E755E4}"/>
              </a:ext>
            </a:extLst>
          </p:cNvPr>
          <p:cNvSpPr>
            <a:spLocks noGrp="1"/>
          </p:cNvSpPr>
          <p:nvPr>
            <p:ph type="title"/>
          </p:nvPr>
        </p:nvSpPr>
        <p:spPr>
          <a:xfrm>
            <a:off x="745588" y="495299"/>
            <a:ext cx="7788812" cy="836614"/>
          </a:xfrm>
          <a:solidFill>
            <a:schemeClr val="accent1">
              <a:lumMod val="20000"/>
              <a:lumOff val="80000"/>
            </a:schemeClr>
          </a:solidFill>
        </p:spPr>
        <p:txBody>
          <a:bodyPr>
            <a:normAutofit/>
          </a:bodyPr>
          <a:lstStyle/>
          <a:p>
            <a:pPr algn="l" eaLnBrk="1" hangingPunct="1">
              <a:defRPr/>
            </a:pPr>
            <a:r>
              <a:rPr lang="en-GB" sz="2800" dirty="0"/>
              <a:t>Regulations and guidelines of waste disposal </a:t>
            </a:r>
            <a:r>
              <a:rPr lang="en-GB" sz="3200" b="1" dirty="0"/>
              <a:t> </a:t>
            </a:r>
          </a:p>
        </p:txBody>
      </p:sp>
      <p:sp>
        <p:nvSpPr>
          <p:cNvPr id="5" name="Slide Number Placeholder 4">
            <a:extLst>
              <a:ext uri="{FF2B5EF4-FFF2-40B4-BE49-F238E27FC236}">
                <a16:creationId xmlns:a16="http://schemas.microsoft.com/office/drawing/2014/main" id="{C251500A-34D8-4FF6-B00C-ECF39B33083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65926D-5FF0-40F7-B9D7-0DF80DCD751D}" type="slidenum">
              <a:rPr lang="en-US" altLang="en-US">
                <a:solidFill>
                  <a:srgbClr val="898989"/>
                </a:solidFill>
                <a:latin typeface="Calibri" panose="020F0502020204030204" pitchFamily="34" charset="0"/>
              </a:rPr>
              <a:pPr eaLnBrk="1" hangingPunct="1"/>
              <a:t>2</a:t>
            </a:fld>
            <a:endParaRPr lang="en-US" altLang="en-US">
              <a:solidFill>
                <a:srgbClr val="898989"/>
              </a:solidFill>
              <a:latin typeface="Calibri" panose="020F0502020204030204" pitchFamily="34" charset="0"/>
            </a:endParaRPr>
          </a:p>
        </p:txBody>
      </p:sp>
      <p:sp>
        <p:nvSpPr>
          <p:cNvPr id="3077" name="TextBox 5">
            <a:extLst>
              <a:ext uri="{FF2B5EF4-FFF2-40B4-BE49-F238E27FC236}">
                <a16:creationId xmlns:a16="http://schemas.microsoft.com/office/drawing/2014/main" id="{84BDE341-977E-42D6-9042-154C8357222E}"/>
              </a:ext>
            </a:extLst>
          </p:cNvPr>
          <p:cNvSpPr txBox="1">
            <a:spLocks noChangeArrowheads="1"/>
          </p:cNvSpPr>
          <p:nvPr/>
        </p:nvSpPr>
        <p:spPr bwMode="auto">
          <a:xfrm>
            <a:off x="228600" y="422275"/>
            <a:ext cx="830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r>
              <a:rPr lang="en-GB" altLang="en-US" sz="2000">
                <a:latin typeface="Calibri" panose="020F0502020204030204" pitchFamily="34" charset="0"/>
              </a:rPr>
              <a:t> </a:t>
            </a:r>
          </a:p>
        </p:txBody>
      </p:sp>
      <p:sp>
        <p:nvSpPr>
          <p:cNvPr id="10" name="Content Placeholder 2">
            <a:extLst>
              <a:ext uri="{FF2B5EF4-FFF2-40B4-BE49-F238E27FC236}">
                <a16:creationId xmlns:a16="http://schemas.microsoft.com/office/drawing/2014/main" id="{4AFA3791-C121-4360-8836-7B0E0100D485}"/>
              </a:ext>
            </a:extLst>
          </p:cNvPr>
          <p:cNvSpPr>
            <a:spLocks noGrp="1"/>
          </p:cNvSpPr>
          <p:nvPr>
            <p:ph idx="1"/>
          </p:nvPr>
        </p:nvSpPr>
        <p:spPr>
          <a:xfrm>
            <a:off x="414338" y="2024575"/>
            <a:ext cx="5334000" cy="3956050"/>
          </a:xfrm>
        </p:spPr>
        <p:txBody>
          <a:bodyPr/>
          <a:lstStyle/>
          <a:p>
            <a:pPr>
              <a:buFont typeface="Wingdings" pitchFamily="2" charset="2"/>
              <a:buChar char="v"/>
              <a:defRPr/>
            </a:pPr>
            <a:r>
              <a:rPr lang="en-GB" sz="2400" dirty="0"/>
              <a:t>The guidelines to transport and dispose waste is largely prescribed by the Public Health Act’s definition of Nuisance as carried under</a:t>
            </a:r>
            <a:r>
              <a:rPr lang="en-GB" sz="2400" b="1" dirty="0"/>
              <a:t> </a:t>
            </a:r>
          </a:p>
          <a:p>
            <a:pPr>
              <a:buFont typeface="Arial" charset="0"/>
              <a:buNone/>
              <a:defRPr/>
            </a:pPr>
            <a:r>
              <a:rPr lang="en-GB" sz="2400" b="1" dirty="0"/>
              <a:t>  Section 118 </a:t>
            </a:r>
          </a:p>
          <a:p>
            <a:pPr>
              <a:buFont typeface="Arial" charset="0"/>
              <a:buNone/>
              <a:defRPr/>
            </a:pPr>
            <a:r>
              <a:rPr lang="en-GB" sz="2400" b="1" dirty="0"/>
              <a:t>  </a:t>
            </a:r>
            <a:r>
              <a:rPr lang="en-GB" sz="2400" dirty="0"/>
              <a:t>(</a:t>
            </a:r>
            <a:r>
              <a:rPr lang="en-GB" sz="2400" b="1" dirty="0"/>
              <a:t>Sanitation and Housing)</a:t>
            </a:r>
            <a:endParaRPr lang="en-US" sz="2400" b="1" dirty="0"/>
          </a:p>
          <a:p>
            <a:pPr marL="0" indent="0" algn="just">
              <a:buFont typeface="Arial" charset="0"/>
              <a:buNone/>
              <a:defRPr/>
            </a:pPr>
            <a:endParaRPr lang="en-GB" altLang="en-US" sz="2600" dirty="0"/>
          </a:p>
        </p:txBody>
      </p:sp>
      <p:pic>
        <p:nvPicPr>
          <p:cNvPr id="3079" name="Picture 9">
            <a:extLst>
              <a:ext uri="{FF2B5EF4-FFF2-40B4-BE49-F238E27FC236}">
                <a16:creationId xmlns:a16="http://schemas.microsoft.com/office/drawing/2014/main" id="{35DED83F-D975-4D81-8DBC-7378B15C1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4906"/>
          <a:stretch>
            <a:fillRect/>
          </a:stretch>
        </p:blipFill>
        <p:spPr bwMode="auto">
          <a:xfrm>
            <a:off x="5748338" y="2382044"/>
            <a:ext cx="275431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077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89E2A93-A5C9-480F-B41A-C84647BC24BD}"/>
              </a:ext>
            </a:extLst>
          </p:cNvPr>
          <p:cNvSpPr>
            <a:spLocks noGrp="1"/>
          </p:cNvSpPr>
          <p:nvPr>
            <p:ph type="title"/>
          </p:nvPr>
        </p:nvSpPr>
        <p:spPr>
          <a:xfrm>
            <a:off x="829993" y="152400"/>
            <a:ext cx="7739332" cy="898525"/>
          </a:xfrm>
          <a:solidFill>
            <a:schemeClr val="accent1">
              <a:lumMod val="20000"/>
              <a:lumOff val="80000"/>
            </a:schemeClr>
          </a:solidFill>
        </p:spPr>
        <p:txBody>
          <a:bodyPr/>
          <a:lstStyle/>
          <a:p>
            <a:pPr eaLnBrk="1" hangingPunct="1">
              <a:defRPr/>
            </a:pPr>
            <a:r>
              <a:rPr lang="en-GB" sz="3200" b="1" dirty="0"/>
              <a:t> </a:t>
            </a:r>
          </a:p>
        </p:txBody>
      </p:sp>
      <p:sp>
        <p:nvSpPr>
          <p:cNvPr id="5" name="Slide Number Placeholder 4">
            <a:extLst>
              <a:ext uri="{FF2B5EF4-FFF2-40B4-BE49-F238E27FC236}">
                <a16:creationId xmlns:a16="http://schemas.microsoft.com/office/drawing/2014/main" id="{A1370E84-0C49-4B0F-827B-8E816E7740C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42B4A3-86FA-473F-93BA-B277CA500C2D}" type="slidenum">
              <a:rPr lang="en-US" altLang="en-US">
                <a:solidFill>
                  <a:srgbClr val="898989"/>
                </a:solidFill>
                <a:latin typeface="Calibri" panose="020F0502020204030204" pitchFamily="34" charset="0"/>
              </a:rPr>
              <a:pPr eaLnBrk="1" hangingPunct="1"/>
              <a:t>3</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BF37AF64-22D7-4852-A3B4-CC5D0E29A154}"/>
              </a:ext>
            </a:extLst>
          </p:cNvPr>
          <p:cNvSpPr txBox="1">
            <a:spLocks noChangeArrowheads="1"/>
          </p:cNvSpPr>
          <p:nvPr/>
        </p:nvSpPr>
        <p:spPr bwMode="auto">
          <a:xfrm>
            <a:off x="829993" y="338932"/>
            <a:ext cx="773933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20000"/>
              </a:spcBef>
              <a:buFont typeface="Arial" panose="020B0604020202020204" pitchFamily="34" charset="0"/>
              <a:buNone/>
            </a:pPr>
            <a:r>
              <a:rPr lang="en-GB" altLang="en-US" sz="2800">
                <a:latin typeface="Calibri" panose="020F0502020204030204" pitchFamily="34" charset="0"/>
              </a:rPr>
              <a:t>Prohibition of Nuisances</a:t>
            </a:r>
            <a:endParaRPr lang="en-US" altLang="en-US" sz="2800">
              <a:latin typeface="Calibri" panose="020F0502020204030204" pitchFamily="34" charset="0"/>
            </a:endParaRPr>
          </a:p>
        </p:txBody>
      </p:sp>
      <p:sp>
        <p:nvSpPr>
          <p:cNvPr id="4102" name="Content Placeholder 1">
            <a:extLst>
              <a:ext uri="{FF2B5EF4-FFF2-40B4-BE49-F238E27FC236}">
                <a16:creationId xmlns:a16="http://schemas.microsoft.com/office/drawing/2014/main" id="{E7992D10-DEB1-4386-A9E7-ED4DF64D50A0}"/>
              </a:ext>
            </a:extLst>
          </p:cNvPr>
          <p:cNvSpPr>
            <a:spLocks noGrp="1"/>
          </p:cNvSpPr>
          <p:nvPr>
            <p:ph idx="1"/>
          </p:nvPr>
        </p:nvSpPr>
        <p:spPr>
          <a:xfrm>
            <a:off x="628650" y="1198563"/>
            <a:ext cx="5772150" cy="4364037"/>
          </a:xfrm>
        </p:spPr>
        <p:txBody>
          <a:bodyPr/>
          <a:lstStyle/>
          <a:p>
            <a:pPr marL="0" indent="0">
              <a:buFont typeface="Arial" panose="020B0604020202020204" pitchFamily="34" charset="0"/>
              <a:buNone/>
            </a:pPr>
            <a:r>
              <a:rPr lang="en-GB" altLang="en-US" sz="2400" dirty="0"/>
              <a:t>“no person shall cause a nuisance or shall suffer to exist on any land or premises owned or occupied by him or of which he is in charge any nuisance or other condition liable to be injurious or dangerous to health.”- </a:t>
            </a:r>
            <a:r>
              <a:rPr lang="en-GB" altLang="en-US" sz="2400" b="1" dirty="0"/>
              <a:t>Public Health Act CAP 242, Section 115 </a:t>
            </a:r>
          </a:p>
          <a:p>
            <a:pPr marL="0" indent="0">
              <a:buFont typeface="Arial" panose="020B0604020202020204" pitchFamily="34" charset="0"/>
              <a:buNone/>
            </a:pPr>
            <a:endParaRPr lang="en-US" altLang="en-US" dirty="0"/>
          </a:p>
        </p:txBody>
      </p:sp>
      <p:pic>
        <p:nvPicPr>
          <p:cNvPr id="4103" name="Picture 7">
            <a:extLst>
              <a:ext uri="{FF2B5EF4-FFF2-40B4-BE49-F238E27FC236}">
                <a16:creationId xmlns:a16="http://schemas.microsoft.com/office/drawing/2014/main" id="{30673240-F1DF-4960-8CDC-2E8F7BC55E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066800"/>
            <a:ext cx="2320925" cy="239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97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7111C8A-3D3B-480F-A4FF-0B29C80037EB}"/>
              </a:ext>
            </a:extLst>
          </p:cNvPr>
          <p:cNvSpPr>
            <a:spLocks noGrp="1"/>
          </p:cNvSpPr>
          <p:nvPr>
            <p:ph type="title"/>
          </p:nvPr>
        </p:nvSpPr>
        <p:spPr>
          <a:xfrm>
            <a:off x="773722" y="433388"/>
            <a:ext cx="7760677" cy="709612"/>
          </a:xfrm>
          <a:solidFill>
            <a:schemeClr val="accent1">
              <a:lumMod val="20000"/>
              <a:lumOff val="80000"/>
            </a:schemeClr>
          </a:solidFill>
        </p:spPr>
        <p:txBody>
          <a:bodyPr/>
          <a:lstStyle/>
          <a:p>
            <a:pPr eaLnBrk="1" hangingPunct="1">
              <a:defRPr/>
            </a:pPr>
            <a:r>
              <a:rPr lang="en-GB" sz="3200" b="1" dirty="0"/>
              <a:t> </a:t>
            </a:r>
          </a:p>
        </p:txBody>
      </p:sp>
      <p:sp>
        <p:nvSpPr>
          <p:cNvPr id="5" name="Slide Number Placeholder 4">
            <a:extLst>
              <a:ext uri="{FF2B5EF4-FFF2-40B4-BE49-F238E27FC236}">
                <a16:creationId xmlns:a16="http://schemas.microsoft.com/office/drawing/2014/main" id="{C788805F-C98F-4DE9-AC69-F0A526018E2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3D4D864-6AB7-4B6C-A4E9-F78D922045D0}" type="slidenum">
              <a:rPr lang="en-US" altLang="en-US">
                <a:solidFill>
                  <a:srgbClr val="898989"/>
                </a:solidFill>
                <a:latin typeface="Calibri" panose="020F0502020204030204" pitchFamily="34" charset="0"/>
              </a:rPr>
              <a:pPr eaLnBrk="1" hangingPunct="1"/>
              <a:t>4</a:t>
            </a:fld>
            <a:endParaRPr lang="en-US" altLang="en-US">
              <a:solidFill>
                <a:srgbClr val="898989"/>
              </a:solidFill>
              <a:latin typeface="Calibri" panose="020F0502020204030204" pitchFamily="34" charset="0"/>
            </a:endParaRPr>
          </a:p>
        </p:txBody>
      </p:sp>
      <p:sp>
        <p:nvSpPr>
          <p:cNvPr id="5125" name="TextBox 5">
            <a:extLst>
              <a:ext uri="{FF2B5EF4-FFF2-40B4-BE49-F238E27FC236}">
                <a16:creationId xmlns:a16="http://schemas.microsoft.com/office/drawing/2014/main" id="{5E45D6CF-3F61-4A93-9C53-D74356E642EF}"/>
              </a:ext>
            </a:extLst>
          </p:cNvPr>
          <p:cNvSpPr txBox="1">
            <a:spLocks noChangeArrowheads="1"/>
          </p:cNvSpPr>
          <p:nvPr/>
        </p:nvSpPr>
        <p:spPr bwMode="auto">
          <a:xfrm>
            <a:off x="773722" y="422275"/>
            <a:ext cx="776067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20000"/>
              </a:spcBef>
              <a:buFont typeface="Arial" panose="020B0604020202020204" pitchFamily="34" charset="0"/>
              <a:buNone/>
            </a:pPr>
            <a:r>
              <a:rPr lang="en-GB" altLang="en-US" sz="2800" dirty="0">
                <a:latin typeface="Calibri" panose="020F0502020204030204" pitchFamily="34" charset="0"/>
              </a:rPr>
              <a:t>Penalties of nuisance</a:t>
            </a:r>
            <a:endParaRPr lang="en-US" altLang="en-US" sz="2800" dirty="0">
              <a:latin typeface="Calibri" panose="020F0502020204030204" pitchFamily="34" charset="0"/>
            </a:endParaRPr>
          </a:p>
        </p:txBody>
      </p:sp>
      <p:sp>
        <p:nvSpPr>
          <p:cNvPr id="5126" name="Content Placeholder 1">
            <a:extLst>
              <a:ext uri="{FF2B5EF4-FFF2-40B4-BE49-F238E27FC236}">
                <a16:creationId xmlns:a16="http://schemas.microsoft.com/office/drawing/2014/main" id="{3F34033F-2103-45BB-8825-3A60BB5F3A75}"/>
              </a:ext>
            </a:extLst>
          </p:cNvPr>
          <p:cNvSpPr>
            <a:spLocks noGrp="1"/>
          </p:cNvSpPr>
          <p:nvPr>
            <p:ph idx="1"/>
          </p:nvPr>
        </p:nvSpPr>
        <p:spPr>
          <a:xfrm>
            <a:off x="773721" y="1376363"/>
            <a:ext cx="7752741" cy="4419600"/>
          </a:xfrm>
        </p:spPr>
        <p:txBody>
          <a:bodyPr/>
          <a:lstStyle/>
          <a:p>
            <a:pPr marL="0" indent="0">
              <a:buFont typeface="Arial" panose="020B0604020202020204" pitchFamily="34" charset="0"/>
              <a:buNone/>
            </a:pPr>
            <a:r>
              <a:rPr lang="en-GB" altLang="en-US" sz="2400" dirty="0"/>
              <a:t>“ The medical officer of health if satisfied with existence of a nuisance, shall serve a notice on the author of the nuisance requiring him to remove it within the time specified in the notice, and to execute such work and do such things as may be necessary for that purpose, and, if the medical officer of health think it desirable (but not otherwise), specifying any work to be executed to prevent a recurrence of the said nuisance</a:t>
            </a:r>
            <a:r>
              <a:rPr lang="en-GB" altLang="en-US" sz="2400" b="1" dirty="0"/>
              <a:t> - </a:t>
            </a:r>
            <a:r>
              <a:rPr lang="en-GB" altLang="en-US" sz="2400" b="1" i="1" dirty="0"/>
              <a:t>Public Health Act CAP 242, Section 119 </a:t>
            </a:r>
          </a:p>
          <a:p>
            <a:pPr marL="0" indent="0">
              <a:buFont typeface="Arial" panose="020B0604020202020204" pitchFamily="34" charset="0"/>
              <a:buNone/>
            </a:pPr>
            <a:r>
              <a:rPr lang="en-GB" altLang="en-US" sz="2400" dirty="0"/>
              <a:t>‘If you do not comply with the notice, one is liable to a fine not exceeding KSh1,500 for every day during which the default continues’ - </a:t>
            </a:r>
            <a:r>
              <a:rPr lang="en-GB" altLang="en-US" sz="2400" b="1" i="1" dirty="0"/>
              <a:t>Public Health Act CAP 242, Section 121 Sub-section 1</a:t>
            </a:r>
          </a:p>
          <a:p>
            <a:pPr marL="0" indent="0">
              <a:buFont typeface="Arial" panose="020B0604020202020204" pitchFamily="34" charset="0"/>
              <a:buNone/>
            </a:pPr>
            <a:endParaRPr lang="en-GB" altLang="en-US" sz="2400" dirty="0"/>
          </a:p>
        </p:txBody>
      </p:sp>
    </p:spTree>
    <p:extLst>
      <p:ext uri="{BB962C8B-B14F-4D97-AF65-F5344CB8AC3E}">
        <p14:creationId xmlns:p14="http://schemas.microsoft.com/office/powerpoint/2010/main" val="359576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a:extLst>
              <a:ext uri="{FF2B5EF4-FFF2-40B4-BE49-F238E27FC236}">
                <a16:creationId xmlns:a16="http://schemas.microsoft.com/office/drawing/2014/main" id="{3390D537-A863-4DED-B847-0B4E96ABE3FC}"/>
              </a:ext>
            </a:extLst>
          </p:cNvPr>
          <p:cNvSpPr>
            <a:spLocks noGrp="1"/>
          </p:cNvSpPr>
          <p:nvPr>
            <p:ph idx="1"/>
          </p:nvPr>
        </p:nvSpPr>
        <p:spPr>
          <a:xfrm>
            <a:off x="956602" y="1825625"/>
            <a:ext cx="7558748" cy="4351338"/>
          </a:xfrm>
        </p:spPr>
        <p:txBody>
          <a:bodyPr/>
          <a:lstStyle/>
          <a:p>
            <a:pPr>
              <a:buFont typeface="Wingdings" panose="05000000000000000000" pitchFamily="2" charset="2"/>
              <a:buChar char="v"/>
            </a:pPr>
            <a:r>
              <a:rPr lang="en-US" altLang="en-US" sz="2400" dirty="0"/>
              <a:t>Any noxious matter, or waste water, flowing or discharged from any premises, wherever situated, into any public street, or into the gutter or side channel of any street, or into any nullah or watercourse, irrigation channel or bed thereof not approved for the reception of such discharge</a:t>
            </a:r>
          </a:p>
          <a:p>
            <a:pPr>
              <a:buFont typeface="Arial" panose="020B0604020202020204" pitchFamily="34" charset="0"/>
              <a:buNone/>
            </a:pPr>
            <a:r>
              <a:rPr lang="en-GB" altLang="en-US" sz="2400" b="1" dirty="0"/>
              <a:t>  Public Health Act 2012 CAP 242 -</a:t>
            </a:r>
            <a:r>
              <a:rPr lang="en-US" altLang="en-US" sz="2400" dirty="0"/>
              <a:t>118 (1) (e)</a:t>
            </a:r>
            <a:endParaRPr lang="en-US" altLang="en-US" sz="2400" dirty="0">
              <a:ea typeface="Calibri" panose="020F0502020204030204" pitchFamily="34" charset="0"/>
              <a:cs typeface="Times New Roman" panose="02020603050405020304" pitchFamily="18" charset="0"/>
            </a:endParaRPr>
          </a:p>
          <a:p>
            <a:pPr>
              <a:buFont typeface="Arial" panose="020B0604020202020204" pitchFamily="34" charset="0"/>
              <a:buNone/>
            </a:pPr>
            <a:br>
              <a:rPr lang="en-US" altLang="en-US" sz="2000" dirty="0"/>
            </a:br>
            <a:br>
              <a:rPr lang="en-US" altLang="en-US" sz="2000" dirty="0"/>
            </a:br>
            <a:endParaRPr lang="en-US" altLang="en-US" sz="2000" dirty="0"/>
          </a:p>
          <a:p>
            <a:endParaRPr lang="en-US" altLang="en-US" dirty="0"/>
          </a:p>
        </p:txBody>
      </p:sp>
      <p:sp>
        <p:nvSpPr>
          <p:cNvPr id="5" name="Slide Number Placeholder 4">
            <a:extLst>
              <a:ext uri="{FF2B5EF4-FFF2-40B4-BE49-F238E27FC236}">
                <a16:creationId xmlns:a16="http://schemas.microsoft.com/office/drawing/2014/main" id="{9112D88B-4014-4A18-A1D4-91C5F35B0A7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7EBE79-6B67-4015-9D75-E9F5CE459449}" type="slidenum">
              <a:rPr lang="en-US" altLang="en-US">
                <a:solidFill>
                  <a:srgbClr val="898989"/>
                </a:solidFill>
                <a:latin typeface="Calibri" panose="020F0502020204030204" pitchFamily="34" charset="0"/>
              </a:rPr>
              <a:pPr eaLnBrk="1" hangingPunct="1"/>
              <a:t>5</a:t>
            </a:fld>
            <a:endParaRPr lang="en-US" altLang="en-US">
              <a:solidFill>
                <a:srgbClr val="898989"/>
              </a:solidFill>
              <a:latin typeface="Calibri" panose="020F0502020204030204" pitchFamily="34" charset="0"/>
            </a:endParaRPr>
          </a:p>
        </p:txBody>
      </p:sp>
      <p:sp>
        <p:nvSpPr>
          <p:cNvPr id="6" name="Title 1">
            <a:extLst>
              <a:ext uri="{FF2B5EF4-FFF2-40B4-BE49-F238E27FC236}">
                <a16:creationId xmlns:a16="http://schemas.microsoft.com/office/drawing/2014/main" id="{CC101120-6A4E-4B36-9816-F7D70D06ED3A}"/>
              </a:ext>
            </a:extLst>
          </p:cNvPr>
          <p:cNvSpPr>
            <a:spLocks noGrp="1"/>
          </p:cNvSpPr>
          <p:nvPr>
            <p:ph type="title"/>
          </p:nvPr>
        </p:nvSpPr>
        <p:spPr>
          <a:xfrm>
            <a:off x="956602" y="274638"/>
            <a:ext cx="7730197" cy="792162"/>
          </a:xfrm>
          <a:solidFill>
            <a:schemeClr val="accent1">
              <a:lumMod val="20000"/>
              <a:lumOff val="80000"/>
            </a:schemeClr>
          </a:solidFill>
        </p:spPr>
        <p:txBody>
          <a:bodyPr>
            <a:normAutofit fontScale="90000"/>
          </a:bodyPr>
          <a:lstStyle/>
          <a:p>
            <a:pPr algn="l" eaLnBrk="1" hangingPunct="1">
              <a:defRPr/>
            </a:pPr>
            <a:br>
              <a:rPr lang="en-GB" sz="3200" b="1" dirty="0"/>
            </a:br>
            <a:r>
              <a:rPr lang="en-GB" sz="2800" dirty="0"/>
              <a:t>Definition of nuisance </a:t>
            </a:r>
            <a:br>
              <a:rPr lang="en-US" sz="3200" b="1" dirty="0"/>
            </a:br>
            <a:r>
              <a:rPr lang="en-GB" sz="3200" b="1" dirty="0"/>
              <a:t> </a:t>
            </a:r>
          </a:p>
        </p:txBody>
      </p:sp>
    </p:spTree>
    <p:extLst>
      <p:ext uri="{BB962C8B-B14F-4D97-AF65-F5344CB8AC3E}">
        <p14:creationId xmlns:p14="http://schemas.microsoft.com/office/powerpoint/2010/main" val="2040633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65A4413-F2C1-485F-AAC9-4F982CE5C0D3}"/>
              </a:ext>
            </a:extLst>
          </p:cNvPr>
          <p:cNvSpPr>
            <a:spLocks noGrp="1"/>
          </p:cNvSpPr>
          <p:nvPr>
            <p:ph type="title"/>
          </p:nvPr>
        </p:nvSpPr>
        <p:spPr>
          <a:xfrm>
            <a:off x="689316" y="274638"/>
            <a:ext cx="7997483" cy="792162"/>
          </a:xfrm>
        </p:spPr>
        <p:txBody>
          <a:bodyPr/>
          <a:lstStyle/>
          <a:p>
            <a:pPr algn="l"/>
            <a:r>
              <a:rPr lang="en-US" altLang="en-US" sz="2800" dirty="0"/>
              <a:t>UBSUP(Sanitation) team training</a:t>
            </a:r>
          </a:p>
        </p:txBody>
      </p:sp>
      <p:sp>
        <p:nvSpPr>
          <p:cNvPr id="7171" name="Content Placeholder 2">
            <a:extLst>
              <a:ext uri="{FF2B5EF4-FFF2-40B4-BE49-F238E27FC236}">
                <a16:creationId xmlns:a16="http://schemas.microsoft.com/office/drawing/2014/main" id="{F86B2524-9EAF-4CBC-87A5-970597C71A7C}"/>
              </a:ext>
            </a:extLst>
          </p:cNvPr>
          <p:cNvSpPr>
            <a:spLocks noGrp="1"/>
          </p:cNvSpPr>
          <p:nvPr>
            <p:ph idx="1"/>
          </p:nvPr>
        </p:nvSpPr>
        <p:spPr>
          <a:xfrm>
            <a:off x="689316" y="1295400"/>
            <a:ext cx="7997483" cy="4525963"/>
          </a:xfrm>
        </p:spPr>
        <p:txBody>
          <a:bodyPr>
            <a:normAutofit lnSpcReduction="10000"/>
          </a:bodyPr>
          <a:lstStyle/>
          <a:p>
            <a:pPr algn="just">
              <a:spcBef>
                <a:spcPct val="0"/>
              </a:spcBef>
              <a:buFont typeface="Arial" panose="020B0604020202020204" pitchFamily="34" charset="0"/>
              <a:buNone/>
            </a:pPr>
            <a:r>
              <a:rPr lang="en-US" altLang="en-US" sz="2400" b="1" dirty="0"/>
              <a:t>Sanitation teams are trained on </a:t>
            </a:r>
          </a:p>
          <a:p>
            <a:pPr algn="just">
              <a:spcBef>
                <a:spcPct val="0"/>
              </a:spcBef>
              <a:buFont typeface="Wingdings" panose="05000000000000000000" pitchFamily="2" charset="2"/>
              <a:buChar char="v"/>
            </a:pPr>
            <a:r>
              <a:rPr lang="en-US" altLang="en-US" sz="2400" dirty="0"/>
              <a:t>Appropriate methods of waste disposal , designated places for UDDTs waste disposal at the decentralized treatment facilities</a:t>
            </a:r>
          </a:p>
          <a:p>
            <a:pPr algn="just">
              <a:spcBef>
                <a:spcPct val="0"/>
              </a:spcBef>
              <a:buFont typeface="Wingdings" panose="05000000000000000000" pitchFamily="2" charset="2"/>
              <a:buChar char="v"/>
            </a:pPr>
            <a:r>
              <a:rPr lang="en-US" altLang="en-US" sz="2400" dirty="0"/>
              <a:t>Appropriate ways of handling/treating solid waste even when not fully ( to eradicate any foul smell during transportation)</a:t>
            </a:r>
          </a:p>
          <a:p>
            <a:pPr algn="just">
              <a:spcBef>
                <a:spcPct val="0"/>
              </a:spcBef>
              <a:buFont typeface="Wingdings" panose="05000000000000000000" pitchFamily="2" charset="2"/>
              <a:buChar char="v"/>
            </a:pPr>
            <a:r>
              <a:rPr lang="en-US" altLang="en-US" sz="2400" dirty="0"/>
              <a:t>Their role as change makers in the society and their obligation to work within the rules laid by Public Act and NEMA</a:t>
            </a:r>
          </a:p>
          <a:p>
            <a:pPr algn="just">
              <a:spcBef>
                <a:spcPct val="0"/>
              </a:spcBef>
              <a:buFont typeface="Wingdings" panose="05000000000000000000" pitchFamily="2" charset="2"/>
              <a:buChar char="v"/>
            </a:pPr>
            <a:r>
              <a:rPr lang="en-US" altLang="en-US" sz="2400" dirty="0"/>
              <a:t>HIV and AIDS</a:t>
            </a:r>
          </a:p>
          <a:p>
            <a:pPr algn="just">
              <a:spcBef>
                <a:spcPct val="0"/>
              </a:spcBef>
              <a:buFont typeface="Arial" panose="020B0604020202020204" pitchFamily="34" charset="0"/>
              <a:buNone/>
            </a:pPr>
            <a:r>
              <a:rPr lang="en-US" altLang="en-US" sz="2400" b="1" dirty="0"/>
              <a:t>N/B</a:t>
            </a:r>
          </a:p>
          <a:p>
            <a:pPr algn="just">
              <a:spcBef>
                <a:spcPct val="0"/>
              </a:spcBef>
              <a:buFont typeface="Calibri" panose="020F0502020204030204" pitchFamily="34" charset="0"/>
              <a:buChar char="-"/>
            </a:pPr>
            <a:r>
              <a:rPr lang="en-US" altLang="en-US" sz="2400" dirty="0"/>
              <a:t>After training, the teams are provided with protective equipment</a:t>
            </a:r>
          </a:p>
          <a:p>
            <a:pPr algn="just">
              <a:spcBef>
                <a:spcPct val="0"/>
              </a:spcBef>
              <a:buFont typeface="Calibri" panose="020F0502020204030204" pitchFamily="34" charset="0"/>
              <a:buChar char="-"/>
            </a:pPr>
            <a:endParaRPr lang="en-US" altLang="en-US" sz="2000" dirty="0">
              <a:ea typeface="Calibri" panose="020F0502020204030204" pitchFamily="34" charset="0"/>
              <a:cs typeface="Times New Roman" panose="02020603050405020304" pitchFamily="18" charset="0"/>
            </a:endParaRPr>
          </a:p>
          <a:p>
            <a:endParaRPr lang="en-US" altLang="en-US" sz="2000" dirty="0"/>
          </a:p>
          <a:p>
            <a:endParaRPr lang="en-US" altLang="en-US" sz="2000" dirty="0">
              <a:cs typeface="Calibri" panose="020F0502020204030204" pitchFamily="34" charset="0"/>
            </a:endParaRPr>
          </a:p>
          <a:p>
            <a:endParaRPr lang="en-US" altLang="en-US" sz="2000" dirty="0">
              <a:cs typeface="Calibri" panose="020F0502020204030204" pitchFamily="34" charset="0"/>
            </a:endParaRPr>
          </a:p>
          <a:p>
            <a:endParaRPr lang="en-US" altLang="en-US" dirty="0"/>
          </a:p>
        </p:txBody>
      </p:sp>
      <p:sp>
        <p:nvSpPr>
          <p:cNvPr id="5" name="Slide Number Placeholder 4">
            <a:extLst>
              <a:ext uri="{FF2B5EF4-FFF2-40B4-BE49-F238E27FC236}">
                <a16:creationId xmlns:a16="http://schemas.microsoft.com/office/drawing/2014/main" id="{CAEA6B8A-7DA7-4487-AB2C-C748D6F4A21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4C5810-4062-4008-BBD9-761A7EE4EBA8}" type="slidenum">
              <a:rPr lang="en-US" altLang="en-US">
                <a:solidFill>
                  <a:srgbClr val="898989"/>
                </a:solidFill>
                <a:latin typeface="Calibri" panose="020F0502020204030204" pitchFamily="34" charset="0"/>
              </a:rPr>
              <a:pPr eaLnBrk="1" hangingPunct="1"/>
              <a:t>6</a:t>
            </a:fld>
            <a:endParaRPr lang="en-US" altLang="en-US">
              <a:solidFill>
                <a:srgbClr val="898989"/>
              </a:solidFill>
              <a:latin typeface="Calibri" panose="020F0502020204030204" pitchFamily="34" charset="0"/>
            </a:endParaRPr>
          </a:p>
        </p:txBody>
      </p:sp>
    </p:spTree>
    <p:extLst>
      <p:ext uri="{BB962C8B-B14F-4D97-AF65-F5344CB8AC3E}">
        <p14:creationId xmlns:p14="http://schemas.microsoft.com/office/powerpoint/2010/main" val="3070660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03CD4FC-79C3-40B7-A813-49CE79A18D0C}"/>
              </a:ext>
            </a:extLst>
          </p:cNvPr>
          <p:cNvSpPr>
            <a:spLocks noGrp="1"/>
          </p:cNvSpPr>
          <p:nvPr>
            <p:ph type="title"/>
          </p:nvPr>
        </p:nvSpPr>
        <p:spPr>
          <a:xfrm>
            <a:off x="759654" y="533400"/>
            <a:ext cx="7774745" cy="685800"/>
          </a:xfrm>
          <a:solidFill>
            <a:schemeClr val="accent1">
              <a:lumMod val="20000"/>
              <a:lumOff val="80000"/>
            </a:schemeClr>
          </a:solidFill>
        </p:spPr>
        <p:txBody>
          <a:bodyPr>
            <a:normAutofit fontScale="90000"/>
          </a:bodyPr>
          <a:lstStyle/>
          <a:p>
            <a:pPr algn="l" eaLnBrk="1" hangingPunct="1">
              <a:defRPr/>
            </a:pPr>
            <a:br>
              <a:rPr lang="en-GB" sz="3200" b="1" dirty="0"/>
            </a:br>
            <a:r>
              <a:rPr lang="en-GB" sz="2800" dirty="0"/>
              <a:t>A kind reminder</a:t>
            </a:r>
            <a:br>
              <a:rPr lang="en-US" sz="2800" dirty="0"/>
            </a:br>
            <a:r>
              <a:rPr lang="en-GB" sz="2800" dirty="0"/>
              <a:t> </a:t>
            </a:r>
          </a:p>
        </p:txBody>
      </p:sp>
      <p:sp>
        <p:nvSpPr>
          <p:cNvPr id="5" name="Slide Number Placeholder 4">
            <a:extLst>
              <a:ext uri="{FF2B5EF4-FFF2-40B4-BE49-F238E27FC236}">
                <a16:creationId xmlns:a16="http://schemas.microsoft.com/office/drawing/2014/main" id="{C93E03A1-B641-4FCD-B71C-E77F13E5935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528739-B14C-4DE1-BF17-D44B8853A5A5}" type="slidenum">
              <a:rPr lang="en-US" altLang="en-US">
                <a:solidFill>
                  <a:srgbClr val="898989"/>
                </a:solidFill>
                <a:latin typeface="Calibri" panose="020F0502020204030204" pitchFamily="34" charset="0"/>
              </a:rPr>
              <a:pPr eaLnBrk="1" hangingPunct="1"/>
              <a:t>7</a:t>
            </a:fld>
            <a:endParaRPr lang="en-US" altLang="en-US">
              <a:solidFill>
                <a:srgbClr val="898989"/>
              </a:solidFill>
              <a:latin typeface="Calibri" panose="020F0502020204030204" pitchFamily="34" charset="0"/>
            </a:endParaRPr>
          </a:p>
        </p:txBody>
      </p:sp>
      <p:sp>
        <p:nvSpPr>
          <p:cNvPr id="8197" name="TextBox 5">
            <a:extLst>
              <a:ext uri="{FF2B5EF4-FFF2-40B4-BE49-F238E27FC236}">
                <a16:creationId xmlns:a16="http://schemas.microsoft.com/office/drawing/2014/main" id="{95E841E2-7118-4B87-97BD-2E4151AF548D}"/>
              </a:ext>
            </a:extLst>
          </p:cNvPr>
          <p:cNvSpPr txBox="1">
            <a:spLocks noChangeArrowheads="1"/>
          </p:cNvSpPr>
          <p:nvPr/>
        </p:nvSpPr>
        <p:spPr bwMode="auto">
          <a:xfrm>
            <a:off x="228600" y="422275"/>
            <a:ext cx="830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r>
              <a:rPr lang="en-GB" altLang="en-US" sz="2000">
                <a:latin typeface="Calibri" panose="020F0502020204030204" pitchFamily="34" charset="0"/>
              </a:rPr>
              <a:t> </a:t>
            </a:r>
          </a:p>
        </p:txBody>
      </p:sp>
      <p:sp>
        <p:nvSpPr>
          <p:cNvPr id="8198" name="Content Placeholder 1">
            <a:extLst>
              <a:ext uri="{FF2B5EF4-FFF2-40B4-BE49-F238E27FC236}">
                <a16:creationId xmlns:a16="http://schemas.microsoft.com/office/drawing/2014/main" id="{4F677FDC-BC92-4DFA-8BA3-7F4126A5C07B}"/>
              </a:ext>
            </a:extLst>
          </p:cNvPr>
          <p:cNvSpPr>
            <a:spLocks noGrp="1"/>
          </p:cNvSpPr>
          <p:nvPr>
            <p:ph idx="1"/>
          </p:nvPr>
        </p:nvSpPr>
        <p:spPr>
          <a:xfrm>
            <a:off x="628650" y="1371600"/>
            <a:ext cx="5772150" cy="4648200"/>
          </a:xfrm>
        </p:spPr>
        <p:txBody>
          <a:bodyPr/>
          <a:lstStyle/>
          <a:p>
            <a:pPr>
              <a:buFont typeface="Wingdings" panose="05000000000000000000" pitchFamily="2" charset="2"/>
              <a:buChar char="v"/>
            </a:pPr>
            <a:r>
              <a:rPr lang="en-US" altLang="en-US" sz="2400" b="1" dirty="0"/>
              <a:t>Ensure that you always carry your permits </a:t>
            </a:r>
          </a:p>
          <a:p>
            <a:pPr lvl="1"/>
            <a:r>
              <a:rPr lang="en-US" altLang="en-US" sz="2400" dirty="0"/>
              <a:t>NEMA permit(license)</a:t>
            </a:r>
          </a:p>
          <a:p>
            <a:pPr lvl="1"/>
            <a:r>
              <a:rPr lang="en-US" altLang="en-US" sz="2400" dirty="0"/>
              <a:t>Authorization letter from  public health department</a:t>
            </a:r>
          </a:p>
          <a:p>
            <a:pPr>
              <a:buFont typeface="Wingdings" panose="05000000000000000000" pitchFamily="2" charset="2"/>
              <a:buChar char="v"/>
            </a:pPr>
            <a:r>
              <a:rPr lang="en-US" altLang="en-US" sz="2400" b="1" dirty="0"/>
              <a:t>Never dump anywhere else other than the decentralized treatment facilities</a:t>
            </a:r>
          </a:p>
          <a:p>
            <a:pPr>
              <a:buFont typeface="Wingdings" panose="05000000000000000000" pitchFamily="2" charset="2"/>
              <a:buChar char="v"/>
            </a:pPr>
            <a:r>
              <a:rPr lang="en-US" altLang="en-US" sz="2400" b="1" dirty="0"/>
              <a:t>Always wear your protective equipment</a:t>
            </a:r>
          </a:p>
          <a:p>
            <a:pPr>
              <a:buFont typeface="Wingdings" panose="05000000000000000000" pitchFamily="2" charset="2"/>
              <a:buChar char="v"/>
            </a:pPr>
            <a:r>
              <a:rPr lang="en-US" altLang="en-US" sz="2400" b="1" dirty="0"/>
              <a:t>Ensure that the waste on transport is covered by the </a:t>
            </a:r>
            <a:r>
              <a:rPr lang="en-US" altLang="en-US" sz="2400" b="1" dirty="0" err="1"/>
              <a:t>SaniGo</a:t>
            </a:r>
            <a:r>
              <a:rPr lang="en-US" altLang="en-US" sz="2400" b="1" dirty="0"/>
              <a:t> lids to avoid spillage</a:t>
            </a:r>
          </a:p>
          <a:p>
            <a:endParaRPr lang="en-US" altLang="en-US" sz="2400" dirty="0"/>
          </a:p>
        </p:txBody>
      </p:sp>
      <p:pic>
        <p:nvPicPr>
          <p:cNvPr id="8199" name="Picture 7">
            <a:extLst>
              <a:ext uri="{FF2B5EF4-FFF2-40B4-BE49-F238E27FC236}">
                <a16:creationId xmlns:a16="http://schemas.microsoft.com/office/drawing/2014/main" id="{581FE438-830F-49FA-83F4-666D2366B2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7950" y="2486025"/>
            <a:ext cx="25241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762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086B4C5-57E5-4A18-875F-51F09CAC2E1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835D401-C593-4B93-AE98-7E4D76CF393E}" type="slidenum">
              <a:rPr lang="en-US" altLang="en-US">
                <a:solidFill>
                  <a:srgbClr val="898989"/>
                </a:solidFill>
                <a:latin typeface="Calibri" panose="020F0502020204030204" pitchFamily="34" charset="0"/>
              </a:rPr>
              <a:pPr eaLnBrk="1" hangingPunct="1"/>
              <a:t>8</a:t>
            </a:fld>
            <a:endParaRPr lang="en-US" altLang="en-US">
              <a:solidFill>
                <a:srgbClr val="898989"/>
              </a:solidFill>
              <a:latin typeface="Calibri" panose="020F0502020204030204" pitchFamily="34" charset="0"/>
            </a:endParaRPr>
          </a:p>
        </p:txBody>
      </p:sp>
      <p:sp>
        <p:nvSpPr>
          <p:cNvPr id="9220" name="TextBox 5">
            <a:extLst>
              <a:ext uri="{FF2B5EF4-FFF2-40B4-BE49-F238E27FC236}">
                <a16:creationId xmlns:a16="http://schemas.microsoft.com/office/drawing/2014/main" id="{0796EED2-7B68-41FD-86D1-29654D8F2F1B}"/>
              </a:ext>
            </a:extLst>
          </p:cNvPr>
          <p:cNvSpPr txBox="1">
            <a:spLocks noChangeArrowheads="1"/>
          </p:cNvSpPr>
          <p:nvPr/>
        </p:nvSpPr>
        <p:spPr bwMode="auto">
          <a:xfrm>
            <a:off x="228600" y="422275"/>
            <a:ext cx="830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r>
              <a:rPr lang="en-GB" altLang="en-US" sz="2000">
                <a:latin typeface="Calibri" panose="020F0502020204030204" pitchFamily="34" charset="0"/>
              </a:rPr>
              <a:t> </a:t>
            </a:r>
          </a:p>
        </p:txBody>
      </p:sp>
      <p:pic>
        <p:nvPicPr>
          <p:cNvPr id="9221" name="Picture 2">
            <a:extLst>
              <a:ext uri="{FF2B5EF4-FFF2-40B4-BE49-F238E27FC236}">
                <a16:creationId xmlns:a16="http://schemas.microsoft.com/office/drawing/2014/main" id="{28D0FFE3-C2FF-4F7B-989E-A3D1633B6C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600200"/>
            <a:ext cx="5715000" cy="380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60B2FCD0-B296-44E3-BEE7-C4FAADD2EE7D}"/>
              </a:ext>
            </a:extLst>
          </p:cNvPr>
          <p:cNvSpPr>
            <a:spLocks noGrp="1"/>
          </p:cNvSpPr>
          <p:nvPr>
            <p:ph type="title"/>
          </p:nvPr>
        </p:nvSpPr>
        <p:spPr>
          <a:xfrm>
            <a:off x="886264" y="433388"/>
            <a:ext cx="7648135" cy="898525"/>
          </a:xfrm>
          <a:solidFill>
            <a:schemeClr val="accent1">
              <a:lumMod val="20000"/>
              <a:lumOff val="80000"/>
            </a:schemeClr>
          </a:solidFill>
        </p:spPr>
        <p:txBody>
          <a:bodyPr>
            <a:normAutofit fontScale="90000"/>
          </a:bodyPr>
          <a:lstStyle/>
          <a:p>
            <a:pPr algn="l" eaLnBrk="1" hangingPunct="1">
              <a:defRPr/>
            </a:pPr>
            <a:br>
              <a:rPr lang="en-GB" sz="3200" b="1" dirty="0"/>
            </a:br>
            <a:r>
              <a:rPr lang="en-GB" sz="2800" dirty="0"/>
              <a:t>Thank you!</a:t>
            </a:r>
            <a:br>
              <a:rPr lang="en-US" sz="3200" b="1" dirty="0"/>
            </a:br>
            <a:r>
              <a:rPr lang="en-GB" sz="3200" b="1" dirty="0"/>
              <a:t> </a:t>
            </a:r>
          </a:p>
        </p:txBody>
      </p:sp>
    </p:spTree>
    <p:extLst>
      <p:ext uri="{BB962C8B-B14F-4D97-AF65-F5344CB8AC3E}">
        <p14:creationId xmlns:p14="http://schemas.microsoft.com/office/powerpoint/2010/main" val="26448507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454</Words>
  <Application>Microsoft Office PowerPoint</Application>
  <PresentationFormat>Bildschirmpräsentation (4:3)</PresentationFormat>
  <Paragraphs>50</Paragraphs>
  <Slides>8</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Calibri Light</vt:lpstr>
      <vt:lpstr>Times New Roman</vt:lpstr>
      <vt:lpstr>Wingdings</vt:lpstr>
      <vt:lpstr>Office Theme</vt:lpstr>
      <vt:lpstr>Water Sector Trust Fund</vt:lpstr>
      <vt:lpstr>Regulations and guidelines of waste disposal  </vt:lpstr>
      <vt:lpstr> </vt:lpstr>
      <vt:lpstr> </vt:lpstr>
      <vt:lpstr> Definition of nuisance   </vt:lpstr>
      <vt:lpstr>UBSUP(Sanitation) team training</vt:lpstr>
      <vt:lpstr> A kind reminder  </vt:lpstr>
      <vt:lpstr>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Pia Fischer</cp:lastModifiedBy>
  <cp:revision>4</cp:revision>
  <dcterms:created xsi:type="dcterms:W3CDTF">2017-07-24T09:02:33Z</dcterms:created>
  <dcterms:modified xsi:type="dcterms:W3CDTF">2017-08-03T20:47:46Z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133709</vt:lpwstr>
  </property>
  <property fmtid="{D5CDD505-2E9C-101B-9397-08002B2CF9AE}" name="NXPowerLiteSettings" pid="3">
    <vt:lpwstr>C4000400038000</vt:lpwstr>
  </property>
  <property fmtid="{D5CDD505-2E9C-101B-9397-08002B2CF9AE}" name="NXPowerLiteVersion" pid="4">
    <vt:lpwstr>D7.1.10</vt:lpwstr>
  </property>
</Properties>
</file>